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T Supermolot Neue Bold" charset="1" panose="02000803030000020004"/>
      <p:regular r:id="rId16"/>
    </p:embeddedFont>
    <p:embeddedFont>
      <p:font typeface="Eastman Grotesque" charset="1" panose="00000500000000000000"/>
      <p:regular r:id="rId17"/>
    </p:embeddedFont>
    <p:embeddedFont>
      <p:font typeface="Noto Sans Bold" charset="1" panose="020B0802040504020204"/>
      <p:regular r:id="rId18"/>
    </p:embeddedFont>
    <p:embeddedFont>
      <p:font typeface="Arial Bold" charset="1" panose="020B0802020202020204"/>
      <p:regular r:id="rId19"/>
    </p:embeddedFont>
    <p:embeddedFont>
      <p:font typeface="Noto Sans" charset="1" panose="020B0502040504020204"/>
      <p:regular r:id="rId20"/>
    </p:embeddedFont>
    <p:embeddedFont>
      <p:font typeface="Arial" charset="1" panose="020B0502020202020204"/>
      <p:regular r:id="rId21"/>
    </p:embeddedFont>
    <p:embeddedFont>
      <p:font typeface="Eastman Grotesque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31A47">
                <a:alpha val="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582534" y="1487808"/>
            <a:ext cx="2244926" cy="1911100"/>
          </a:xfrm>
          <a:custGeom>
            <a:avLst/>
            <a:gdLst/>
            <a:ahLst/>
            <a:cxnLst/>
            <a:rect r="r" b="b" t="t" l="l"/>
            <a:pathLst>
              <a:path h="1911100" w="2244926">
                <a:moveTo>
                  <a:pt x="0" y="0"/>
                </a:moveTo>
                <a:lnTo>
                  <a:pt x="2244926" y="0"/>
                </a:lnTo>
                <a:lnTo>
                  <a:pt x="2244926" y="1911100"/>
                </a:lnTo>
                <a:lnTo>
                  <a:pt x="0" y="1911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91857" y="857250"/>
            <a:ext cx="10664734" cy="3000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53"/>
              </a:lnSpc>
            </a:pPr>
            <a:r>
              <a:rPr lang="en-US" b="true" sz="8609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KEYLOGGER ETHICAL HACKING PROJECT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6548404" y="-3987437"/>
            <a:ext cx="9130937" cy="9130937"/>
          </a:xfrm>
          <a:custGeom>
            <a:avLst/>
            <a:gdLst/>
            <a:ahLst/>
            <a:cxnLst/>
            <a:rect r="r" b="b" t="t" l="l"/>
            <a:pathLst>
              <a:path h="9130937" w="9130937">
                <a:moveTo>
                  <a:pt x="0" y="0"/>
                </a:moveTo>
                <a:lnTo>
                  <a:pt x="9130938" y="0"/>
                </a:lnTo>
                <a:lnTo>
                  <a:pt x="9130938" y="9130937"/>
                </a:lnTo>
                <a:lnTo>
                  <a:pt x="0" y="91309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862517" y="5038725"/>
            <a:ext cx="8396783" cy="330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6297" indent="-503149" lvl="1">
              <a:lnSpc>
                <a:spcPts val="6525"/>
              </a:lnSpc>
              <a:buFont typeface="Arial"/>
              <a:buChar char="•"/>
            </a:pPr>
            <a:r>
              <a:rPr lang="en-US" b="true" sz="4660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Sarbananda Taw</a:t>
            </a:r>
          </a:p>
          <a:p>
            <a:pPr algn="l" marL="1006297" indent="-503149" lvl="1">
              <a:lnSpc>
                <a:spcPts val="6525"/>
              </a:lnSpc>
              <a:buFont typeface="Arial"/>
              <a:buChar char="•"/>
            </a:pPr>
            <a:r>
              <a:rPr lang="en-US" b="true" sz="4660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Siddharth Singh Slathia</a:t>
            </a:r>
          </a:p>
          <a:p>
            <a:pPr algn="l" marL="1006297" indent="-503149" lvl="1">
              <a:lnSpc>
                <a:spcPts val="6525"/>
              </a:lnSpc>
              <a:buFont typeface="Arial"/>
              <a:buChar char="•"/>
            </a:pPr>
            <a:r>
              <a:rPr lang="en-US" b="true" sz="4660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Anhad Singh</a:t>
            </a:r>
          </a:p>
          <a:p>
            <a:pPr algn="l" marL="1006297" indent="-503149" lvl="1">
              <a:lnSpc>
                <a:spcPts val="6525"/>
              </a:lnSpc>
              <a:buFont typeface="Arial"/>
              <a:buChar char="•"/>
            </a:pPr>
            <a:r>
              <a:rPr lang="en-US" b="true" sz="4660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Angad Pal Singh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91857" y="4213858"/>
            <a:ext cx="8396783" cy="929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b="true" sz="5399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Project By: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6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9384" y="784672"/>
            <a:ext cx="1113550" cy="947962"/>
          </a:xfrm>
          <a:custGeom>
            <a:avLst/>
            <a:gdLst/>
            <a:ahLst/>
            <a:cxnLst/>
            <a:rect r="r" b="b" t="t" l="l"/>
            <a:pathLst>
              <a:path h="947962" w="1113550">
                <a:moveTo>
                  <a:pt x="0" y="0"/>
                </a:moveTo>
                <a:lnTo>
                  <a:pt x="1113550" y="0"/>
                </a:lnTo>
                <a:lnTo>
                  <a:pt x="1113550" y="947962"/>
                </a:lnTo>
                <a:lnTo>
                  <a:pt x="0" y="947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23198" y="-3504991"/>
            <a:ext cx="6583058" cy="6583058"/>
          </a:xfrm>
          <a:custGeom>
            <a:avLst/>
            <a:gdLst/>
            <a:ahLst/>
            <a:cxnLst/>
            <a:rect r="r" b="b" t="t" l="l"/>
            <a:pathLst>
              <a:path h="6583058" w="6583058">
                <a:moveTo>
                  <a:pt x="0" y="0"/>
                </a:moveTo>
                <a:lnTo>
                  <a:pt x="6583058" y="0"/>
                </a:lnTo>
                <a:lnTo>
                  <a:pt x="6583058" y="6583058"/>
                </a:lnTo>
                <a:lnTo>
                  <a:pt x="0" y="6583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4941772"/>
            <a:ext cx="18288000" cy="503395"/>
            <a:chOff x="0" y="0"/>
            <a:chExt cx="4816593" cy="1325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32581"/>
            </a:xfrm>
            <a:custGeom>
              <a:avLst/>
              <a:gdLst/>
              <a:ahLst/>
              <a:cxnLst/>
              <a:rect r="r" b="b" t="t" l="l"/>
              <a:pathLst>
                <a:path h="13258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2581"/>
                  </a:lnTo>
                  <a:lnTo>
                    <a:pt x="0" y="132581"/>
                  </a:lnTo>
                  <a:close/>
                </a:path>
              </a:pathLst>
            </a:custGeom>
            <a:gradFill rotWithShape="true">
              <a:gsLst>
                <a:gs pos="0">
                  <a:srgbClr val="00B2FF">
                    <a:alpha val="100000"/>
                  </a:srgbClr>
                </a:gs>
                <a:gs pos="100000">
                  <a:srgbClr val="00E8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170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5407067"/>
            <a:ext cx="18288000" cy="4879933"/>
            <a:chOff x="0" y="0"/>
            <a:chExt cx="2833290" cy="7560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33290" cy="756029"/>
            </a:xfrm>
            <a:custGeom>
              <a:avLst/>
              <a:gdLst/>
              <a:ahLst/>
              <a:cxnLst/>
              <a:rect r="r" b="b" t="t" l="l"/>
              <a:pathLst>
                <a:path h="756029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756029"/>
                  </a:lnTo>
                  <a:lnTo>
                    <a:pt x="0" y="756029"/>
                  </a:lnTo>
                  <a:close/>
                </a:path>
              </a:pathLst>
            </a:custGeom>
            <a:blipFill>
              <a:blip r:embed="rId6"/>
              <a:stretch>
                <a:fillRect l="0" t="-23258" r="0" b="-87543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82934" y="678861"/>
            <a:ext cx="6353624" cy="1950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7"/>
              </a:lnSpc>
            </a:pPr>
            <a:r>
              <a:rPr lang="en-US" sz="8221" b="true">
                <a:solidFill>
                  <a:srgbClr val="00E8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CHALLENGES FACED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97901" y="1557369"/>
            <a:ext cx="9291956" cy="3444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9"/>
              </a:lnSpc>
            </a:pPr>
            <a:r>
              <a:rPr lang="en-US" sz="2818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• Avoiding antivirus detection  </a:t>
            </a:r>
          </a:p>
          <a:p>
            <a:pPr algn="just">
              <a:lnSpc>
                <a:spcPts val="3409"/>
              </a:lnSpc>
            </a:pPr>
            <a:r>
              <a:rPr lang="en-US" sz="2818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• Packaging everything into a clean and stealthy executable  </a:t>
            </a:r>
          </a:p>
          <a:p>
            <a:pPr algn="just">
              <a:lnSpc>
                <a:spcPts val="3409"/>
              </a:lnSpc>
            </a:pPr>
            <a:r>
              <a:rPr lang="en-US" sz="2818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• Ensuring reliable log uploading to the cloud  </a:t>
            </a:r>
          </a:p>
          <a:p>
            <a:pPr algn="just">
              <a:lnSpc>
                <a:spcPts val="3409"/>
              </a:lnSpc>
            </a:pPr>
          </a:p>
          <a:p>
            <a:pPr algn="just">
              <a:lnSpc>
                <a:spcPts val="3409"/>
              </a:lnSpc>
            </a:pPr>
            <a:r>
              <a:rPr lang="en-US" sz="2818" b="true">
                <a:solidFill>
                  <a:srgbClr val="FFFFFF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Solutions:</a:t>
            </a:r>
          </a:p>
          <a:p>
            <a:pPr algn="just">
              <a:lnSpc>
                <a:spcPts val="3409"/>
              </a:lnSpc>
            </a:pPr>
            <a:r>
              <a:rPr lang="en-US" sz="2818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Used Nuitka, file cleanup methods, and Google API automation</a:t>
            </a:r>
          </a:p>
          <a:p>
            <a:pPr algn="just">
              <a:lnSpc>
                <a:spcPts val="340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6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96471" y="3254817"/>
            <a:ext cx="6583058" cy="6583058"/>
          </a:xfrm>
          <a:custGeom>
            <a:avLst/>
            <a:gdLst/>
            <a:ahLst/>
            <a:cxnLst/>
            <a:rect r="r" b="b" t="t" l="l"/>
            <a:pathLst>
              <a:path h="6583058" w="6583058">
                <a:moveTo>
                  <a:pt x="0" y="0"/>
                </a:moveTo>
                <a:lnTo>
                  <a:pt x="6583058" y="0"/>
                </a:lnTo>
                <a:lnTo>
                  <a:pt x="6583058" y="6583058"/>
                </a:lnTo>
                <a:lnTo>
                  <a:pt x="0" y="658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36640"/>
            <a:ext cx="18288000" cy="4444532"/>
            <a:chOff x="0" y="0"/>
            <a:chExt cx="2833290" cy="6885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3290" cy="688574"/>
            </a:xfrm>
            <a:custGeom>
              <a:avLst/>
              <a:gdLst/>
              <a:ahLst/>
              <a:cxnLst/>
              <a:rect r="r" b="b" t="t" l="l"/>
              <a:pathLst>
                <a:path h="688574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688574"/>
                  </a:lnTo>
                  <a:lnTo>
                    <a:pt x="0" y="688574"/>
                  </a:lnTo>
                  <a:close/>
                </a:path>
              </a:pathLst>
            </a:custGeom>
            <a:blipFill>
              <a:blip r:embed="rId4"/>
              <a:stretch>
                <a:fillRect l="0" t="-65726" r="0" b="-6572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443031" y="1301073"/>
            <a:ext cx="1235927" cy="1052142"/>
          </a:xfrm>
          <a:custGeom>
            <a:avLst/>
            <a:gdLst/>
            <a:ahLst/>
            <a:cxnLst/>
            <a:rect r="r" b="b" t="t" l="l"/>
            <a:pathLst>
              <a:path h="1052142" w="1235927">
                <a:moveTo>
                  <a:pt x="0" y="0"/>
                </a:moveTo>
                <a:lnTo>
                  <a:pt x="1235927" y="0"/>
                </a:lnTo>
                <a:lnTo>
                  <a:pt x="1235927" y="1052142"/>
                </a:lnTo>
                <a:lnTo>
                  <a:pt x="0" y="1052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0929" y="6101907"/>
            <a:ext cx="16230600" cy="2434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7"/>
              </a:lnSpc>
            </a:pPr>
            <a:r>
              <a:rPr lang="en-US" sz="3163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     A</a:t>
            </a:r>
            <a:r>
              <a:rPr lang="en-US" sz="3163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 keylogger is a surveillance tool designed to record every keystroke made on a device. </a:t>
            </a:r>
          </a:p>
          <a:p>
            <a:pPr algn="l">
              <a:lnSpc>
                <a:spcPts val="3827"/>
              </a:lnSpc>
            </a:pPr>
            <a:r>
              <a:rPr lang="en-US" sz="3163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     It can be used for monitoring, cybersecurity testing, or parental control.</a:t>
            </a:r>
          </a:p>
          <a:p>
            <a:pPr algn="l" marL="682917" indent="-341459" lvl="1">
              <a:lnSpc>
                <a:spcPts val="3827"/>
              </a:lnSpc>
              <a:buFont typeface="Arial"/>
              <a:buChar char="•"/>
            </a:pPr>
            <a:r>
              <a:rPr lang="en-US" sz="3163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  Types: Software and Hardware</a:t>
            </a:r>
          </a:p>
          <a:p>
            <a:pPr algn="l" marL="682917" indent="-341459" lvl="1">
              <a:lnSpc>
                <a:spcPts val="3827"/>
              </a:lnSpc>
              <a:buFont typeface="Arial"/>
              <a:buChar char="•"/>
            </a:pPr>
            <a:r>
              <a:rPr lang="en-US" sz="3163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  Use Cases: Monitoring user input, capturing sensitive data</a:t>
            </a:r>
          </a:p>
          <a:p>
            <a:pPr algn="l">
              <a:lnSpc>
                <a:spcPts val="382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932645" y="1592487"/>
            <a:ext cx="8422710" cy="593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4726" b="true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INTRODUCTION KEYLOGGER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6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36729" y="-36640"/>
            <a:ext cx="8351271" cy="10323640"/>
            <a:chOff x="0" y="0"/>
            <a:chExt cx="1293830" cy="15994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3830" cy="1599402"/>
            </a:xfrm>
            <a:custGeom>
              <a:avLst/>
              <a:gdLst/>
              <a:ahLst/>
              <a:cxnLst/>
              <a:rect r="r" b="b" t="t" l="l"/>
              <a:pathLst>
                <a:path h="1599402" w="1293830">
                  <a:moveTo>
                    <a:pt x="0" y="0"/>
                  </a:moveTo>
                  <a:lnTo>
                    <a:pt x="1293830" y="0"/>
                  </a:lnTo>
                  <a:lnTo>
                    <a:pt x="1293830" y="1599402"/>
                  </a:lnTo>
                  <a:lnTo>
                    <a:pt x="0" y="1599402"/>
                  </a:lnTo>
                  <a:close/>
                </a:path>
              </a:pathLst>
            </a:custGeom>
            <a:blipFill>
              <a:blip r:embed="rId2"/>
              <a:stretch>
                <a:fillRect l="-42684" t="0" r="-4268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484118" cy="7795013"/>
            <a:chOff x="0" y="0"/>
            <a:chExt cx="127504" cy="20530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504" cy="2053007"/>
            </a:xfrm>
            <a:custGeom>
              <a:avLst/>
              <a:gdLst/>
              <a:ahLst/>
              <a:cxnLst/>
              <a:rect r="r" b="b" t="t" l="l"/>
              <a:pathLst>
                <a:path h="2053007" w="127504">
                  <a:moveTo>
                    <a:pt x="0" y="0"/>
                  </a:moveTo>
                  <a:lnTo>
                    <a:pt x="127504" y="0"/>
                  </a:lnTo>
                  <a:lnTo>
                    <a:pt x="127504" y="2053007"/>
                  </a:lnTo>
                  <a:lnTo>
                    <a:pt x="0" y="2053007"/>
                  </a:lnTo>
                  <a:close/>
                </a:path>
              </a:pathLst>
            </a:custGeom>
            <a:gradFill rotWithShape="true">
              <a:gsLst>
                <a:gs pos="0">
                  <a:srgbClr val="00B2FF">
                    <a:alpha val="100000"/>
                  </a:srgbClr>
                </a:gs>
                <a:gs pos="100000">
                  <a:srgbClr val="00E8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7504" cy="2091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48377" y="746540"/>
            <a:ext cx="1125753" cy="958351"/>
          </a:xfrm>
          <a:custGeom>
            <a:avLst/>
            <a:gdLst/>
            <a:ahLst/>
            <a:cxnLst/>
            <a:rect r="r" b="b" t="t" l="l"/>
            <a:pathLst>
              <a:path h="958351" w="1125753">
                <a:moveTo>
                  <a:pt x="0" y="0"/>
                </a:moveTo>
                <a:lnTo>
                  <a:pt x="1125754" y="0"/>
                </a:lnTo>
                <a:lnTo>
                  <a:pt x="1125754" y="958351"/>
                </a:lnTo>
                <a:lnTo>
                  <a:pt x="0" y="9583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2059" y="4107995"/>
            <a:ext cx="9124404" cy="2701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780" indent="-388890" lvl="1">
              <a:lnSpc>
                <a:spcPts val="4359"/>
              </a:lnSpc>
              <a:buFont typeface="Arial"/>
              <a:buChar char="•"/>
            </a:pPr>
            <a:r>
              <a:rPr lang="en-US" sz="3602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Capture keystrokes silently</a:t>
            </a:r>
          </a:p>
          <a:p>
            <a:pPr algn="just" marL="777780" indent="-388890" lvl="1">
              <a:lnSpc>
                <a:spcPts val="4359"/>
              </a:lnSpc>
              <a:buFont typeface="Arial"/>
              <a:buChar char="•"/>
            </a:pPr>
            <a:r>
              <a:rPr lang="en-US" sz="3602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Automatically send logs to the cloud</a:t>
            </a:r>
          </a:p>
          <a:p>
            <a:pPr algn="just" marL="777780" indent="-388890" lvl="1">
              <a:lnSpc>
                <a:spcPts val="4359"/>
              </a:lnSpc>
              <a:buFont typeface="Arial"/>
              <a:buChar char="•"/>
            </a:pPr>
            <a:r>
              <a:rPr lang="en-US" sz="3602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Bundle with an application for stealthy      installation</a:t>
            </a:r>
          </a:p>
          <a:p>
            <a:pPr algn="just" marL="777780" indent="-388890" lvl="1">
              <a:lnSpc>
                <a:spcPts val="4359"/>
              </a:lnSpc>
              <a:buFont typeface="Arial"/>
              <a:buChar char="•"/>
            </a:pPr>
            <a:r>
              <a:rPr lang="en-US" sz="3602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Run in the background with persistence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30985" y="956090"/>
            <a:ext cx="7335479" cy="170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61"/>
              </a:lnSpc>
            </a:pPr>
            <a:r>
              <a:rPr lang="en-US" sz="7259" b="true">
                <a:solidFill>
                  <a:srgbClr val="00E8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PROJECT OBJECTIVES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80784" y="7503413"/>
            <a:ext cx="8618741" cy="8618741"/>
          </a:xfrm>
          <a:custGeom>
            <a:avLst/>
            <a:gdLst/>
            <a:ahLst/>
            <a:cxnLst/>
            <a:rect r="r" b="b" t="t" l="l"/>
            <a:pathLst>
              <a:path h="8618741" w="8618741">
                <a:moveTo>
                  <a:pt x="0" y="0"/>
                </a:moveTo>
                <a:lnTo>
                  <a:pt x="8618741" y="0"/>
                </a:lnTo>
                <a:lnTo>
                  <a:pt x="8618741" y="8618741"/>
                </a:lnTo>
                <a:lnTo>
                  <a:pt x="0" y="86187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6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351271" cy="10323640"/>
            <a:chOff x="0" y="0"/>
            <a:chExt cx="1293830" cy="15994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3830" cy="1599402"/>
            </a:xfrm>
            <a:custGeom>
              <a:avLst/>
              <a:gdLst/>
              <a:ahLst/>
              <a:cxnLst/>
              <a:rect r="r" b="b" t="t" l="l"/>
              <a:pathLst>
                <a:path h="1599402" w="1293830">
                  <a:moveTo>
                    <a:pt x="0" y="0"/>
                  </a:moveTo>
                  <a:lnTo>
                    <a:pt x="1293830" y="0"/>
                  </a:lnTo>
                  <a:lnTo>
                    <a:pt x="1293830" y="1599402"/>
                  </a:lnTo>
                  <a:lnTo>
                    <a:pt x="0" y="1599402"/>
                  </a:lnTo>
                  <a:close/>
                </a:path>
              </a:pathLst>
            </a:custGeom>
            <a:blipFill>
              <a:blip r:embed="rId2"/>
              <a:stretch>
                <a:fillRect l="-59882" t="0" r="-5988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351271" y="0"/>
            <a:ext cx="484118" cy="7795013"/>
            <a:chOff x="0" y="0"/>
            <a:chExt cx="127504" cy="20530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504" cy="2053007"/>
            </a:xfrm>
            <a:custGeom>
              <a:avLst/>
              <a:gdLst/>
              <a:ahLst/>
              <a:cxnLst/>
              <a:rect r="r" b="b" t="t" l="l"/>
              <a:pathLst>
                <a:path h="2053007" w="127504">
                  <a:moveTo>
                    <a:pt x="0" y="0"/>
                  </a:moveTo>
                  <a:lnTo>
                    <a:pt x="127504" y="0"/>
                  </a:lnTo>
                  <a:lnTo>
                    <a:pt x="127504" y="2053007"/>
                  </a:lnTo>
                  <a:lnTo>
                    <a:pt x="0" y="2053007"/>
                  </a:lnTo>
                  <a:close/>
                </a:path>
              </a:pathLst>
            </a:custGeom>
            <a:gradFill rotWithShape="true">
              <a:gsLst>
                <a:gs pos="0">
                  <a:srgbClr val="00B2FF">
                    <a:alpha val="100000"/>
                  </a:srgbClr>
                </a:gs>
                <a:gs pos="100000">
                  <a:srgbClr val="00E8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7504" cy="2091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835389" y="1589823"/>
            <a:ext cx="1191992" cy="1014740"/>
          </a:xfrm>
          <a:custGeom>
            <a:avLst/>
            <a:gdLst/>
            <a:ahLst/>
            <a:cxnLst/>
            <a:rect r="r" b="b" t="t" l="l"/>
            <a:pathLst>
              <a:path h="1014740" w="1191992">
                <a:moveTo>
                  <a:pt x="0" y="0"/>
                </a:moveTo>
                <a:lnTo>
                  <a:pt x="1191992" y="0"/>
                </a:lnTo>
                <a:lnTo>
                  <a:pt x="1191992" y="1014740"/>
                </a:lnTo>
                <a:lnTo>
                  <a:pt x="0" y="1014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431385" y="4051583"/>
            <a:ext cx="7674421" cy="3317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0554" indent="-340277" lvl="1">
              <a:lnSpc>
                <a:spcPts val="3814"/>
              </a:lnSpc>
              <a:buFont typeface="Arial"/>
              <a:buChar char="•"/>
            </a:pPr>
            <a:r>
              <a:rPr lang="en-US" sz="3152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Python (keyboard module)  </a:t>
            </a:r>
          </a:p>
          <a:p>
            <a:pPr algn="just" marL="680554" indent="-340277" lvl="1">
              <a:lnSpc>
                <a:spcPts val="3814"/>
              </a:lnSpc>
              <a:buFont typeface="Arial"/>
              <a:buChar char="•"/>
            </a:pPr>
            <a:r>
              <a:rPr lang="en-US" sz="3152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Nultka (compiles Python into an executable)</a:t>
            </a:r>
          </a:p>
          <a:p>
            <a:pPr algn="just" marL="680554" indent="-340277" lvl="1">
              <a:lnSpc>
                <a:spcPts val="3814"/>
              </a:lnSpc>
              <a:buFont typeface="Arial"/>
              <a:buChar char="•"/>
            </a:pPr>
            <a:r>
              <a:rPr lang="en-US" sz="3152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Google Drive (for storing logs)  </a:t>
            </a:r>
          </a:p>
          <a:p>
            <a:pPr algn="just" marL="680554" indent="-340277" lvl="1">
              <a:lnSpc>
                <a:spcPts val="3814"/>
              </a:lnSpc>
              <a:buFont typeface="Arial"/>
              <a:buChar char="•"/>
            </a:pPr>
            <a:r>
              <a:rPr lang="en-US" sz="3152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Socket/HTTP (for data transmission)  </a:t>
            </a:r>
          </a:p>
          <a:p>
            <a:pPr algn="just" marL="680554" indent="-340277" lvl="1">
              <a:lnSpc>
                <a:spcPts val="3814"/>
              </a:lnSpc>
              <a:buFont typeface="Arial"/>
              <a:buChar char="•"/>
            </a:pPr>
            <a:r>
              <a:rPr lang="en-US" sz="3152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Windows OS</a:t>
            </a:r>
          </a:p>
          <a:p>
            <a:pPr algn="just">
              <a:lnSpc>
                <a:spcPts val="381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161946" y="1529903"/>
            <a:ext cx="8126054" cy="2136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40"/>
              </a:lnSpc>
            </a:pPr>
            <a:r>
              <a:rPr lang="en-US" sz="9034" b="true">
                <a:solidFill>
                  <a:srgbClr val="00E8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TOOLS &amp; TECHNOLOGIES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243964" y="7301390"/>
            <a:ext cx="7657525" cy="7657525"/>
          </a:xfrm>
          <a:custGeom>
            <a:avLst/>
            <a:gdLst/>
            <a:ahLst/>
            <a:cxnLst/>
            <a:rect r="r" b="b" t="t" l="l"/>
            <a:pathLst>
              <a:path h="7657525" w="7657525">
                <a:moveTo>
                  <a:pt x="0" y="0"/>
                </a:moveTo>
                <a:lnTo>
                  <a:pt x="7657524" y="0"/>
                </a:lnTo>
                <a:lnTo>
                  <a:pt x="7657524" y="7657524"/>
                </a:lnTo>
                <a:lnTo>
                  <a:pt x="0" y="76575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26193" y="-92182"/>
            <a:ext cx="11826358" cy="10471350"/>
          </a:xfrm>
          <a:custGeom>
            <a:avLst/>
            <a:gdLst/>
            <a:ahLst/>
            <a:cxnLst/>
            <a:rect r="r" b="b" t="t" l="l"/>
            <a:pathLst>
              <a:path h="10471350" w="11826358">
                <a:moveTo>
                  <a:pt x="0" y="0"/>
                </a:moveTo>
                <a:lnTo>
                  <a:pt x="11826359" y="0"/>
                </a:lnTo>
                <a:lnTo>
                  <a:pt x="11826359" y="10471350"/>
                </a:lnTo>
                <a:lnTo>
                  <a:pt x="0" y="10471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79528" y="220370"/>
            <a:ext cx="2038057" cy="172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4"/>
              </a:lnSpc>
            </a:pPr>
            <a:r>
              <a:rPr lang="en-US" b="true" sz="1031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Network Packet Flow: Host PC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08619" y="220370"/>
            <a:ext cx="1922867" cy="172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4"/>
              </a:lnSpc>
            </a:pPr>
            <a:r>
              <a:rPr lang="en-US" b="true" sz="1031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Keylogger Server (Port 8080)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77612" y="200673"/>
            <a:ext cx="133620" cy="20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4"/>
              </a:lnSpc>
            </a:pPr>
            <a:r>
              <a:rPr lang="en-US" b="true" sz="1031">
                <a:solidFill>
                  <a:srgbClr val="1A1A1A"/>
                </a:solidFill>
                <a:latin typeface="Arial Bold"/>
                <a:ea typeface="Arial Bold"/>
                <a:cs typeface="Arial Bold"/>
                <a:sym typeface="Arial Bold"/>
              </a:rPr>
              <a:t>→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00511" y="647393"/>
            <a:ext cx="455780" cy="15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3"/>
              </a:lnSpc>
            </a:pPr>
            <a:r>
              <a:rPr lang="en-US" b="true" sz="859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Host PC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56355" y="647393"/>
            <a:ext cx="525480" cy="15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3"/>
              </a:lnSpc>
            </a:pPr>
            <a:r>
              <a:rPr lang="en-US" b="true" sz="859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Internet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80516" y="647393"/>
            <a:ext cx="1567565" cy="15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3"/>
              </a:lnSpc>
            </a:pPr>
            <a:r>
              <a:rPr lang="en-US" b="true" sz="859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GCP Infrastructure Firewall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26325" y="647393"/>
            <a:ext cx="974818" cy="15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3"/>
              </a:lnSpc>
            </a:pPr>
            <a:r>
              <a:rPr lang="en-US" b="true" sz="859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Keylogger Server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47360" y="643676"/>
            <a:ext cx="111166" cy="166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3"/>
              </a:lnSpc>
            </a:pPr>
            <a:r>
              <a:rPr lang="en-US" b="true" sz="859">
                <a:solidFill>
                  <a:srgbClr val="1A1A1A"/>
                </a:solidFill>
                <a:latin typeface="Arial Bold"/>
                <a:ea typeface="Arial Bold"/>
                <a:cs typeface="Arial Bold"/>
                <a:sym typeface="Arial Bold"/>
              </a:rPr>
              <a:t>→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71534" y="643676"/>
            <a:ext cx="111166" cy="166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3"/>
              </a:lnSpc>
            </a:pPr>
            <a:r>
              <a:rPr lang="en-US" b="true" sz="859">
                <a:solidFill>
                  <a:srgbClr val="1A1A1A"/>
                </a:solidFill>
                <a:latin typeface="Arial Bold"/>
                <a:ea typeface="Arial Bold"/>
                <a:cs typeface="Arial Bold"/>
                <a:sym typeface="Arial Bold"/>
              </a:rPr>
              <a:t>→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17344" y="643676"/>
            <a:ext cx="111166" cy="166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3"/>
              </a:lnSpc>
            </a:pPr>
            <a:r>
              <a:rPr lang="en-US" b="true" sz="859">
                <a:solidFill>
                  <a:srgbClr val="1A1A1A"/>
                </a:solidFill>
                <a:latin typeface="Arial Bold"/>
                <a:ea typeface="Arial Bold"/>
                <a:cs typeface="Arial Bold"/>
                <a:sym typeface="Arial Bold"/>
              </a:rPr>
              <a:t>→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46392" y="1266035"/>
            <a:ext cx="658907" cy="23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"/>
              </a:lnSpc>
            </a:pPr>
            <a:r>
              <a:rPr lang="en-US" b="true" sz="719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Host PC </a:t>
            </a:r>
            <a:r>
              <a:rPr lang="en-US" sz="719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Client Application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91609" y="1642783"/>
            <a:ext cx="1034219" cy="38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2"/>
              </a:lnSpc>
            </a:pPr>
            <a:r>
              <a:rPr lang="en-US" b="true" sz="772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Initiates Connection: </a:t>
            </a:r>
            <a:r>
              <a:rPr lang="en-US" sz="772">
                <a:solidFill>
                  <a:srgbClr val="FF6464"/>
                </a:solidFill>
                <a:latin typeface="Noto Sans"/>
                <a:ea typeface="Noto Sans"/>
                <a:cs typeface="Noto Sans"/>
                <a:sym typeface="Noto Sans"/>
              </a:rPr>
              <a:t>34.x.x.x:8080 </a:t>
            </a:r>
            <a:r>
              <a:rPr lang="en-US" sz="772">
                <a:solidFill>
                  <a:srgbClr val="595959"/>
                </a:solidFill>
                <a:latin typeface="Noto Sans"/>
                <a:ea typeface="Noto Sans"/>
                <a:cs typeface="Noto Sans"/>
                <a:sym typeface="Noto Sans"/>
              </a:rPr>
              <a:t>(External IP + Port)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12133" y="1431732"/>
            <a:ext cx="411328" cy="20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1"/>
              </a:lnSpc>
            </a:pPr>
            <a:r>
              <a:rPr lang="en-US" b="true" sz="756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Internet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71918" y="1705264"/>
            <a:ext cx="697387" cy="20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1"/>
              </a:lnSpc>
            </a:pPr>
            <a:r>
              <a:rPr lang="en-US" sz="756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Public Network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97477" y="3309155"/>
            <a:ext cx="1192756" cy="571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8"/>
              </a:lnSpc>
            </a:pPr>
            <a:r>
              <a:rPr lang="en-US" b="true" sz="856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GCP NAT Translation </a:t>
            </a:r>
            <a:r>
              <a:rPr lang="en-US" sz="856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34.x.x.x:8080</a:t>
            </a:r>
          </a:p>
          <a:p>
            <a:pPr algn="ctr">
              <a:lnSpc>
                <a:spcPts val="1168"/>
              </a:lnSpc>
            </a:pPr>
            <a:r>
              <a:rPr lang="en-US" sz="856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</a:p>
          <a:p>
            <a:pPr algn="ctr">
              <a:lnSpc>
                <a:spcPts val="1168"/>
              </a:lnSpc>
            </a:pPr>
            <a:r>
              <a:rPr lang="en-US" sz="856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10.x.x.x:8080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45226" y="8422823"/>
            <a:ext cx="2842682" cy="862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8"/>
              </a:lnSpc>
            </a:pPr>
            <a:r>
              <a:rPr lang="en-US" b="true" sz="856">
                <a:solidFill>
                  <a:srgbClr val="6631D7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Keylogger Server Application </a:t>
            </a:r>
            <a:r>
              <a:rPr lang="en-US" sz="856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Process: Node.js/Python Server listening on 10.x.x.x:8080 Function: Captures and logs keystrokes for academic research Status: LISTENING and ready to accept connections Bind Address: 0.0.0.0:8080 (accepts from any interface)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55512" y="1847693"/>
            <a:ext cx="3022110" cy="711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1"/>
              </a:lnSpc>
            </a:pPr>
            <a:r>
              <a:rPr lang="en-US" b="true" sz="1056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GCP Infrastructure Firewall </a:t>
            </a:r>
            <a:r>
              <a:rPr lang="en-US" sz="1056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Firewall Rule: Allow TCP Port from Any Source (0.0.0.0/0) Target: External IP 34.x.x.x → Internal IP 10.x.x.x (NAT Translation)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887678" y="1558359"/>
            <a:ext cx="576501" cy="14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9"/>
              </a:lnSpc>
            </a:pPr>
            <a:r>
              <a:rPr lang="en-US" sz="825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TCP SYN to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837626" y="1708115"/>
            <a:ext cx="651068" cy="14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9"/>
              </a:lnSpc>
            </a:pPr>
            <a:r>
              <a:rPr lang="en-US" sz="825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34.x.x.x:8080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783034" y="8689808"/>
            <a:ext cx="2191629" cy="14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9"/>
              </a:lnSpc>
            </a:pPr>
            <a:r>
              <a:rPr lang="en-US" sz="825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Response Flow: Server ACK back to Host PC 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040610" y="8839578"/>
            <a:ext cx="1638550" cy="14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9"/>
              </a:lnSpc>
            </a:pPr>
            <a:r>
              <a:rPr lang="en-US" sz="825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(reverse NAT: 10.x.x.x → 34.x.x.x)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02366" y="1633258"/>
            <a:ext cx="665019" cy="14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5"/>
              </a:lnSpc>
            </a:pPr>
            <a:r>
              <a:rPr lang="en-US" sz="825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Route to GCP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94887" y="2806432"/>
            <a:ext cx="696198" cy="14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5"/>
              </a:lnSpc>
            </a:pPr>
            <a:r>
              <a:rPr lang="en-US" sz="825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Firewall check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50324" y="4224006"/>
            <a:ext cx="787011" cy="14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5"/>
              </a:lnSpc>
            </a:pPr>
            <a:r>
              <a:rPr lang="en-US" sz="825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NAT Translation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75115" y="7895193"/>
            <a:ext cx="736378" cy="14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5"/>
              </a:lnSpc>
            </a:pPr>
            <a:r>
              <a:rPr lang="en-US" sz="825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Server Accepts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002249" y="6496824"/>
            <a:ext cx="885111" cy="14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5"/>
              </a:lnSpc>
            </a:pPr>
            <a:r>
              <a:rPr lang="en-US" sz="825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VM Firewall check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637272" y="3018061"/>
            <a:ext cx="2217277" cy="1612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80"/>
              </a:lnSpc>
            </a:pPr>
            <a:r>
              <a:rPr lang="en-US" b="true" sz="1063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Packet Details Source: </a:t>
            </a:r>
            <a:r>
              <a:rPr lang="en-US" sz="1063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Host PC (Dynamic IP) </a:t>
            </a:r>
            <a:r>
              <a:rPr lang="en-US" b="true" sz="1063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Destination: </a:t>
            </a:r>
            <a:r>
              <a:rPr lang="en-US" sz="1063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34.x.x.x:8080 </a:t>
            </a:r>
            <a:r>
              <a:rPr lang="en-US" b="true" sz="1063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Protocol: </a:t>
            </a:r>
            <a:r>
              <a:rPr lang="en-US" sz="1063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TCP </a:t>
            </a:r>
            <a:r>
              <a:rPr lang="en-US" b="true" sz="1063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Purpose: </a:t>
            </a:r>
            <a:r>
              <a:rPr lang="en-US" sz="1063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Keylogger Data Transfer </a:t>
            </a:r>
            <a:r>
              <a:rPr lang="en-US" b="true" sz="1063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Firewall Requirements </a:t>
            </a:r>
            <a:r>
              <a:rPr lang="en-US" sz="1063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1. GCP Firewall: Allow TCP:8080 2. VM Firewall: Allow TCP:8080 3. Server Process: Bind to 0.0.0.0:8080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868038" y="5640665"/>
            <a:ext cx="3198980" cy="526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0"/>
              </a:lnSpc>
            </a:pPr>
            <a:r>
              <a:rPr lang="en-US" b="true" sz="1063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VM Network Interface (what VM sees) </a:t>
            </a:r>
            <a:r>
              <a:rPr lang="en-US" sz="1063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eth0: 10.x.x.x/24 (VM only knows internal IP) External IP: 34.x.x.x is managed by GCP, invisible to VM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915795" y="7035260"/>
            <a:ext cx="3101544" cy="526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1"/>
              </a:lnSpc>
            </a:pPr>
            <a:r>
              <a:rPr lang="en-US" b="true" sz="963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VM Internal Firewall (iptables/ufw) </a:t>
            </a:r>
            <a:r>
              <a:rPr lang="en-US" sz="963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Rule: ALLOW incoming TCP connections on port 8080 Interface: Listen on all interfaces (0.0.0.0:8080)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793637" y="1287162"/>
            <a:ext cx="3759188" cy="16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88"/>
              </a:lnSpc>
            </a:pPr>
            <a:r>
              <a:rPr lang="en-US" b="true" sz="1063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Google Cloud Platform (GCP) - User Account Container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651555" y="4876041"/>
            <a:ext cx="3640575" cy="35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1"/>
              </a:lnSpc>
            </a:pPr>
            <a:r>
              <a:rPr lang="en-US" b="true" sz="963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Virtual Machine Instance (Linux Server) </a:t>
            </a:r>
            <a:r>
              <a:rPr lang="en-US" sz="963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VM only knows internal IP: 10.x.x.x (External IP invisible to VM)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677515" y="5365078"/>
            <a:ext cx="4246621" cy="113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5"/>
              </a:lnSpc>
            </a:pPr>
            <a:r>
              <a:rPr lang="en-US" sz="4781" b="true">
                <a:solidFill>
                  <a:srgbClr val="00E8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SYSTEM ARCHITECTURE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4808718" y="5280388"/>
            <a:ext cx="868797" cy="739605"/>
          </a:xfrm>
          <a:custGeom>
            <a:avLst/>
            <a:gdLst/>
            <a:ahLst/>
            <a:cxnLst/>
            <a:rect r="r" b="b" t="t" l="l"/>
            <a:pathLst>
              <a:path h="739605" w="868797">
                <a:moveTo>
                  <a:pt x="0" y="0"/>
                </a:moveTo>
                <a:lnTo>
                  <a:pt x="868797" y="0"/>
                </a:lnTo>
                <a:lnTo>
                  <a:pt x="868797" y="739604"/>
                </a:lnTo>
                <a:lnTo>
                  <a:pt x="0" y="739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5016030" y="4391040"/>
            <a:ext cx="6190661" cy="6340528"/>
          </a:xfrm>
          <a:custGeom>
            <a:avLst/>
            <a:gdLst/>
            <a:ahLst/>
            <a:cxnLst/>
            <a:rect r="r" b="b" t="t" l="l"/>
            <a:pathLst>
              <a:path h="6340528" w="6190661">
                <a:moveTo>
                  <a:pt x="0" y="0"/>
                </a:moveTo>
                <a:lnTo>
                  <a:pt x="6190661" y="0"/>
                </a:lnTo>
                <a:lnTo>
                  <a:pt x="6190661" y="6340529"/>
                </a:lnTo>
                <a:lnTo>
                  <a:pt x="0" y="63405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-7150927" y="8432348"/>
            <a:ext cx="9253171" cy="3630239"/>
            <a:chOff x="0" y="0"/>
            <a:chExt cx="2437049" cy="95611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437049" cy="956112"/>
            </a:xfrm>
            <a:custGeom>
              <a:avLst/>
              <a:gdLst/>
              <a:ahLst/>
              <a:cxnLst/>
              <a:rect r="r" b="b" t="t" l="l"/>
              <a:pathLst>
                <a:path h="956112" w="2437049">
                  <a:moveTo>
                    <a:pt x="0" y="0"/>
                  </a:moveTo>
                  <a:lnTo>
                    <a:pt x="2437049" y="0"/>
                  </a:lnTo>
                  <a:lnTo>
                    <a:pt x="2437049" y="956112"/>
                  </a:lnTo>
                  <a:lnTo>
                    <a:pt x="0" y="956112"/>
                  </a:lnTo>
                  <a:close/>
                </a:path>
              </a:pathLst>
            </a:custGeom>
            <a:gradFill rotWithShape="true">
              <a:gsLst>
                <a:gs pos="0">
                  <a:srgbClr val="00B2FF">
                    <a:alpha val="100000"/>
                  </a:srgbClr>
                </a:gs>
                <a:gs pos="100000">
                  <a:srgbClr val="00E8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2437049" cy="994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4604741" y="-3430014"/>
            <a:ext cx="6583058" cy="6583058"/>
          </a:xfrm>
          <a:custGeom>
            <a:avLst/>
            <a:gdLst/>
            <a:ahLst/>
            <a:cxnLst/>
            <a:rect r="r" b="b" t="t" l="l"/>
            <a:pathLst>
              <a:path h="6583058" w="6583058">
                <a:moveTo>
                  <a:pt x="0" y="0"/>
                </a:moveTo>
                <a:lnTo>
                  <a:pt x="6583058" y="0"/>
                </a:lnTo>
                <a:lnTo>
                  <a:pt x="6583058" y="6583058"/>
                </a:lnTo>
                <a:lnTo>
                  <a:pt x="0" y="65830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89566" y="-114560"/>
            <a:ext cx="14697366" cy="10504663"/>
          </a:xfrm>
          <a:custGeom>
            <a:avLst/>
            <a:gdLst/>
            <a:ahLst/>
            <a:cxnLst/>
            <a:rect r="r" b="b" t="t" l="l"/>
            <a:pathLst>
              <a:path h="10504663" w="14697366">
                <a:moveTo>
                  <a:pt x="0" y="0"/>
                </a:moveTo>
                <a:lnTo>
                  <a:pt x="14697366" y="0"/>
                </a:lnTo>
                <a:lnTo>
                  <a:pt x="14697366" y="10504662"/>
                </a:lnTo>
                <a:lnTo>
                  <a:pt x="0" y="105046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86185" y="1000448"/>
            <a:ext cx="1439300" cy="2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5"/>
              </a:lnSpc>
            </a:pPr>
            <a:r>
              <a:rPr lang="en-US" b="true" sz="1344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Connection Flow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61877" y="1313544"/>
            <a:ext cx="3843471" cy="102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5"/>
              </a:lnSpc>
            </a:pPr>
            <a:r>
              <a:rPr lang="en-US" sz="1344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1.Client initiates RDP connection to External IP</a:t>
            </a:r>
          </a:p>
          <a:p>
            <a:pPr algn="l">
              <a:lnSpc>
                <a:spcPts val="1537"/>
              </a:lnSpc>
            </a:pPr>
            <a:r>
              <a:rPr lang="en-US" sz="1344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2.GCP Firewall allows port 3389 traﬃc</a:t>
            </a:r>
          </a:p>
          <a:p>
            <a:pPr algn="l">
              <a:lnSpc>
                <a:spcPts val="2305"/>
              </a:lnSpc>
            </a:pPr>
            <a:r>
              <a:rPr lang="en-US" sz="1344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3.Traﬃc routed to VM's Internal IP</a:t>
            </a:r>
          </a:p>
          <a:p>
            <a:pPr algn="l">
              <a:lnSpc>
                <a:spcPts val="1537"/>
              </a:lnSpc>
            </a:pPr>
            <a:r>
              <a:rPr lang="en-US" sz="1344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4.XRDP serves desktop session to client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24570" y="271100"/>
            <a:ext cx="3594676" cy="24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2"/>
              </a:lnSpc>
            </a:pPr>
            <a:r>
              <a:rPr lang="en-US" b="true" sz="1344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GCP Remote Desktop Access 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43430" y="7766141"/>
            <a:ext cx="1505009" cy="24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2"/>
              </a:lnSpc>
            </a:pPr>
            <a:r>
              <a:rPr lang="en-US" sz="1344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VM Firewall (Local)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38285" y="4898813"/>
            <a:ext cx="1719799" cy="24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2"/>
              </a:lnSpc>
            </a:pPr>
            <a:r>
              <a:rPr lang="en-US" b="true" sz="1344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VM Instance (Linux)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10139" y="1967306"/>
            <a:ext cx="1776091" cy="900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8"/>
              </a:lnSpc>
            </a:pPr>
            <a:r>
              <a:rPr lang="en-US" b="true" sz="1344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GCP Firewall </a:t>
            </a:r>
            <a:r>
              <a:rPr lang="en-US" sz="1344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Port 3389 (RDP) Open</a:t>
            </a:r>
          </a:p>
          <a:p>
            <a:pPr algn="ctr">
              <a:lnSpc>
                <a:spcPts val="1506"/>
              </a:lnSpc>
            </a:pPr>
            <a:r>
              <a:rPr lang="en-US" sz="1075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Firewall check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23433" y="7109691"/>
            <a:ext cx="1953800" cy="24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2"/>
              </a:lnSpc>
            </a:pPr>
            <a:r>
              <a:rPr lang="en-US" sz="1344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XRDP Server (Port 3389)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19309" y="1431448"/>
            <a:ext cx="1962219" cy="24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2"/>
              </a:lnSpc>
            </a:pPr>
            <a:r>
              <a:rPr lang="en-US" b="true" sz="1344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Google Cloud Platform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92737" y="6453086"/>
            <a:ext cx="2220363" cy="24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2"/>
              </a:lnSpc>
            </a:pPr>
            <a:r>
              <a:rPr lang="en-US" sz="1344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XFCE Desktop Environment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59127" y="5577120"/>
            <a:ext cx="2289113" cy="473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8"/>
              </a:lnSpc>
            </a:pPr>
            <a:r>
              <a:rPr lang="en-US" sz="1344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External IP: 34.x.x.x (Public) Internal IP: 10.x.x.x (Private)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15304" y="8420100"/>
            <a:ext cx="2582327" cy="96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8"/>
              </a:lnSpc>
            </a:pPr>
            <a:r>
              <a:rPr lang="en-US" b="true" sz="1344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User Accounts </a:t>
            </a:r>
            <a:r>
              <a:rPr lang="en-US" sz="1344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1. Google Account User 2. Additional Local Users (No Google credentials needed)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76545" y="5662269"/>
            <a:ext cx="1381702" cy="406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4"/>
              </a:lnSpc>
            </a:pPr>
            <a:r>
              <a:rPr lang="en-US" b="true" sz="1120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Host PC </a:t>
            </a:r>
            <a:r>
              <a:rPr lang="en-US" sz="1120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Windows/Mac/Linux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88207" y="6176388"/>
            <a:ext cx="1561868" cy="31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2"/>
              </a:lnSpc>
            </a:pPr>
            <a:r>
              <a:rPr lang="en-US" sz="112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Remote Desktop Client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65772" y="7556529"/>
            <a:ext cx="1403696" cy="406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4"/>
              </a:lnSpc>
            </a:pPr>
            <a:r>
              <a:rPr lang="en-US" b="true" sz="1120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Additional User PC </a:t>
            </a:r>
            <a:r>
              <a:rPr lang="en-US" sz="1120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(No Google Account)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88207" y="8070665"/>
            <a:ext cx="1561868" cy="31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2"/>
              </a:lnSpc>
            </a:pPr>
            <a:r>
              <a:rPr lang="en-US" sz="112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Remote Desktop Client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88120" y="2737446"/>
            <a:ext cx="1034017" cy="406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4"/>
              </a:lnSpc>
            </a:pPr>
            <a:r>
              <a:rPr lang="en-US" b="true" sz="1120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Internet </a:t>
            </a:r>
            <a:r>
              <a:rPr lang="en-US" sz="1120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Public Network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91654" y="3504539"/>
            <a:ext cx="878732" cy="188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7"/>
              </a:lnSpc>
            </a:pPr>
            <a:r>
              <a:rPr lang="en-US" sz="1075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RDP Request 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579100" y="3699740"/>
            <a:ext cx="664062" cy="188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7"/>
              </a:lnSpc>
            </a:pPr>
            <a:r>
              <a:rPr lang="en-US" sz="1075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to 34.x.x.x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81409" y="3528114"/>
            <a:ext cx="878732" cy="188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7"/>
              </a:lnSpc>
            </a:pPr>
            <a:r>
              <a:rPr lang="en-US" sz="1075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RDP Request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68854" y="3723333"/>
            <a:ext cx="664062" cy="188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7"/>
              </a:lnSpc>
            </a:pPr>
            <a:r>
              <a:rPr lang="en-US" sz="1075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to 34.x.x.x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869260" y="2849154"/>
            <a:ext cx="632102" cy="188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6"/>
              </a:lnSpc>
            </a:pPr>
            <a:r>
              <a:rPr lang="en-US" sz="1075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Port 3389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77843" y="4386158"/>
            <a:ext cx="1026920" cy="188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6"/>
              </a:lnSpc>
            </a:pPr>
            <a:r>
              <a:rPr lang="en-US" sz="1075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NAT Translation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969611" y="1628608"/>
            <a:ext cx="2295934" cy="540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8"/>
              </a:lnSpc>
            </a:pPr>
            <a:r>
              <a:rPr lang="en-US" b="true" sz="1479">
                <a:solidFill>
                  <a:srgbClr val="E7E7E7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RDP Protocol </a:t>
            </a:r>
            <a:r>
              <a:rPr lang="en-US" sz="1479">
                <a:solidFill>
                  <a:srgbClr val="E7E7E7"/>
                </a:solidFill>
                <a:latin typeface="Noto Sans"/>
                <a:ea typeface="Noto Sans"/>
                <a:cs typeface="Noto Sans"/>
                <a:sym typeface="Noto Sans"/>
              </a:rPr>
              <a:t>Remote Desktop Protocol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46357" y="3331641"/>
            <a:ext cx="1295098" cy="70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5"/>
              </a:lnSpc>
            </a:pPr>
            <a:r>
              <a:rPr lang="en-US" b="true" sz="986">
                <a:solidFill>
                  <a:srgbClr val="1A1A1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GCP NAT Translation </a:t>
            </a:r>
            <a:r>
              <a:rPr lang="en-US" sz="986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34.x.x.x:8080</a:t>
            </a:r>
          </a:p>
          <a:p>
            <a:pPr algn="ctr">
              <a:lnSpc>
                <a:spcPts val="1345"/>
              </a:lnSpc>
            </a:pPr>
            <a:r>
              <a:rPr lang="en-US" sz="986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</a:p>
          <a:p>
            <a:pPr algn="ctr">
              <a:lnSpc>
                <a:spcPts val="1345"/>
              </a:lnSpc>
            </a:pPr>
            <a:r>
              <a:rPr lang="en-US" sz="986">
                <a:solidFill>
                  <a:srgbClr val="1A1A1A"/>
                </a:solidFill>
                <a:latin typeface="Noto Sans"/>
                <a:ea typeface="Noto Sans"/>
                <a:cs typeface="Noto Sans"/>
                <a:sym typeface="Noto Sans"/>
              </a:rPr>
              <a:t>10.x.x.x:8080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838656" y="4475399"/>
            <a:ext cx="3984670" cy="1052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3"/>
              </a:lnSpc>
            </a:pPr>
            <a:r>
              <a:rPr lang="en-US" sz="4486" b="true">
                <a:solidFill>
                  <a:srgbClr val="00E8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SYSTEM ARCHITECTURE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7100813" y="4405208"/>
            <a:ext cx="737843" cy="628124"/>
          </a:xfrm>
          <a:custGeom>
            <a:avLst/>
            <a:gdLst/>
            <a:ahLst/>
            <a:cxnLst/>
            <a:rect r="r" b="b" t="t" l="l"/>
            <a:pathLst>
              <a:path h="628124" w="737843">
                <a:moveTo>
                  <a:pt x="0" y="0"/>
                </a:moveTo>
                <a:lnTo>
                  <a:pt x="737843" y="0"/>
                </a:lnTo>
                <a:lnTo>
                  <a:pt x="737843" y="628123"/>
                </a:lnTo>
                <a:lnTo>
                  <a:pt x="0" y="6281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6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04263" y="361229"/>
            <a:ext cx="1734359" cy="1476456"/>
          </a:xfrm>
          <a:custGeom>
            <a:avLst/>
            <a:gdLst/>
            <a:ahLst/>
            <a:cxnLst/>
            <a:rect r="r" b="b" t="t" l="l"/>
            <a:pathLst>
              <a:path h="1476456" w="1734359">
                <a:moveTo>
                  <a:pt x="0" y="0"/>
                </a:moveTo>
                <a:lnTo>
                  <a:pt x="1734360" y="0"/>
                </a:lnTo>
                <a:lnTo>
                  <a:pt x="1734360" y="1476456"/>
                </a:lnTo>
                <a:lnTo>
                  <a:pt x="0" y="147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8439425"/>
            <a:ext cx="16384188" cy="2259140"/>
            <a:chOff x="0" y="0"/>
            <a:chExt cx="4315177" cy="595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15177" cy="595000"/>
            </a:xfrm>
            <a:custGeom>
              <a:avLst/>
              <a:gdLst/>
              <a:ahLst/>
              <a:cxnLst/>
              <a:rect r="r" b="b" t="t" l="l"/>
              <a:pathLst>
                <a:path h="595000" w="4315177">
                  <a:moveTo>
                    <a:pt x="0" y="0"/>
                  </a:moveTo>
                  <a:lnTo>
                    <a:pt x="4315177" y="0"/>
                  </a:lnTo>
                  <a:lnTo>
                    <a:pt x="4315177" y="595000"/>
                  </a:lnTo>
                  <a:lnTo>
                    <a:pt x="0" y="595000"/>
                  </a:lnTo>
                  <a:close/>
                </a:path>
              </a:pathLst>
            </a:custGeom>
            <a:gradFill rotWithShape="true">
              <a:gsLst>
                <a:gs pos="0">
                  <a:srgbClr val="00B2FF">
                    <a:alpha val="100000"/>
                  </a:srgbClr>
                </a:gs>
                <a:gs pos="100000">
                  <a:srgbClr val="00E8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15177" cy="633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886515" y="2019545"/>
            <a:ext cx="4067514" cy="5339219"/>
          </a:xfrm>
          <a:custGeom>
            <a:avLst/>
            <a:gdLst/>
            <a:ahLst/>
            <a:cxnLst/>
            <a:rect r="r" b="b" t="t" l="l"/>
            <a:pathLst>
              <a:path h="5339219" w="4067514">
                <a:moveTo>
                  <a:pt x="0" y="0"/>
                </a:moveTo>
                <a:lnTo>
                  <a:pt x="4067514" y="0"/>
                </a:lnTo>
                <a:lnTo>
                  <a:pt x="4067514" y="5339219"/>
                </a:lnTo>
                <a:lnTo>
                  <a:pt x="0" y="5339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96471" y="-2930300"/>
            <a:ext cx="6583058" cy="6583058"/>
          </a:xfrm>
          <a:custGeom>
            <a:avLst/>
            <a:gdLst/>
            <a:ahLst/>
            <a:cxnLst/>
            <a:rect r="r" b="b" t="t" l="l"/>
            <a:pathLst>
              <a:path h="6583058" w="6583058">
                <a:moveTo>
                  <a:pt x="0" y="0"/>
                </a:moveTo>
                <a:lnTo>
                  <a:pt x="6583058" y="0"/>
                </a:lnTo>
                <a:lnTo>
                  <a:pt x="6583058" y="6583058"/>
                </a:lnTo>
                <a:lnTo>
                  <a:pt x="0" y="6583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55872" y="788871"/>
            <a:ext cx="9573735" cy="1230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9934" b="true">
                <a:solidFill>
                  <a:srgbClr val="00E8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HOW IT WORKS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13894" y="3138743"/>
            <a:ext cx="11731797" cy="3091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23"/>
              </a:lnSpc>
            </a:pPr>
            <a:r>
              <a:rPr lang="en-US" sz="3407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1. User opens an application (with the keylogger bundled)  </a:t>
            </a:r>
          </a:p>
          <a:p>
            <a:pPr algn="just">
              <a:lnSpc>
                <a:spcPts val="4123"/>
              </a:lnSpc>
            </a:pPr>
            <a:r>
              <a:rPr lang="en-US" sz="3407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2. The keylogger starts silently in the background  </a:t>
            </a:r>
          </a:p>
          <a:p>
            <a:pPr algn="just">
              <a:lnSpc>
                <a:spcPts val="4123"/>
              </a:lnSpc>
            </a:pPr>
            <a:r>
              <a:rPr lang="en-US" sz="3407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3. Keystrokes are logged and stored locally  </a:t>
            </a:r>
          </a:p>
          <a:p>
            <a:pPr algn="just">
              <a:lnSpc>
                <a:spcPts val="4123"/>
              </a:lnSpc>
            </a:pPr>
            <a:r>
              <a:rPr lang="en-US" sz="3407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4. Logs are uploaded to Google Drive for remote access  </a:t>
            </a:r>
          </a:p>
          <a:p>
            <a:pPr algn="just">
              <a:lnSpc>
                <a:spcPts val="4123"/>
              </a:lnSpc>
            </a:pPr>
            <a:r>
              <a:rPr lang="en-US" sz="3407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5. Program runs automatically on every boot (via startup configuration)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6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7125" y="376273"/>
            <a:ext cx="1443149" cy="1228549"/>
          </a:xfrm>
          <a:custGeom>
            <a:avLst/>
            <a:gdLst/>
            <a:ahLst/>
            <a:cxnLst/>
            <a:rect r="r" b="b" t="t" l="l"/>
            <a:pathLst>
              <a:path h="1228549" w="1443149">
                <a:moveTo>
                  <a:pt x="0" y="0"/>
                </a:moveTo>
                <a:lnTo>
                  <a:pt x="1443150" y="0"/>
                </a:lnTo>
                <a:lnTo>
                  <a:pt x="1443150" y="1228549"/>
                </a:lnTo>
                <a:lnTo>
                  <a:pt x="0" y="122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86895" y="-1993474"/>
            <a:ext cx="6583058" cy="6583058"/>
          </a:xfrm>
          <a:custGeom>
            <a:avLst/>
            <a:gdLst/>
            <a:ahLst/>
            <a:cxnLst/>
            <a:rect r="r" b="b" t="t" l="l"/>
            <a:pathLst>
              <a:path h="6583058" w="6583058">
                <a:moveTo>
                  <a:pt x="0" y="0"/>
                </a:moveTo>
                <a:lnTo>
                  <a:pt x="6583058" y="0"/>
                </a:lnTo>
                <a:lnTo>
                  <a:pt x="6583058" y="6583058"/>
                </a:lnTo>
                <a:lnTo>
                  <a:pt x="0" y="6583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255250" y="-545509"/>
            <a:ext cx="11869657" cy="1843565"/>
            <a:chOff x="0" y="0"/>
            <a:chExt cx="3126165" cy="4855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26165" cy="485548"/>
            </a:xfrm>
            <a:custGeom>
              <a:avLst/>
              <a:gdLst/>
              <a:ahLst/>
              <a:cxnLst/>
              <a:rect r="r" b="b" t="t" l="l"/>
              <a:pathLst>
                <a:path h="485548" w="3126165">
                  <a:moveTo>
                    <a:pt x="0" y="0"/>
                  </a:moveTo>
                  <a:lnTo>
                    <a:pt x="3126165" y="0"/>
                  </a:lnTo>
                  <a:lnTo>
                    <a:pt x="3126165" y="485548"/>
                  </a:lnTo>
                  <a:lnTo>
                    <a:pt x="0" y="485548"/>
                  </a:lnTo>
                  <a:close/>
                </a:path>
              </a:pathLst>
            </a:custGeom>
            <a:gradFill rotWithShape="true">
              <a:gsLst>
                <a:gs pos="0">
                  <a:srgbClr val="00B2FF">
                    <a:alpha val="100000"/>
                  </a:srgbClr>
                </a:gs>
                <a:gs pos="100000">
                  <a:srgbClr val="00E8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126165" cy="523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643007" y="1298055"/>
            <a:ext cx="7860476" cy="5252224"/>
            <a:chOff x="0" y="0"/>
            <a:chExt cx="1217793" cy="8137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7793" cy="813707"/>
            </a:xfrm>
            <a:custGeom>
              <a:avLst/>
              <a:gdLst/>
              <a:ahLst/>
              <a:cxnLst/>
              <a:rect r="r" b="b" t="t" l="l"/>
              <a:pathLst>
                <a:path h="813707" w="1217793">
                  <a:moveTo>
                    <a:pt x="0" y="0"/>
                  </a:moveTo>
                  <a:lnTo>
                    <a:pt x="1217793" y="0"/>
                  </a:lnTo>
                  <a:lnTo>
                    <a:pt x="1217793" y="813707"/>
                  </a:lnTo>
                  <a:lnTo>
                    <a:pt x="0" y="813707"/>
                  </a:lnTo>
                  <a:close/>
                </a:path>
              </a:pathLst>
            </a:custGeom>
            <a:blipFill>
              <a:blip r:embed="rId6"/>
              <a:stretch>
                <a:fillRect l="-9393" t="0" r="-9393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2228804"/>
            <a:ext cx="484118" cy="6381841"/>
            <a:chOff x="0" y="0"/>
            <a:chExt cx="127504" cy="16808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504" cy="1680814"/>
            </a:xfrm>
            <a:custGeom>
              <a:avLst/>
              <a:gdLst/>
              <a:ahLst/>
              <a:cxnLst/>
              <a:rect r="r" b="b" t="t" l="l"/>
              <a:pathLst>
                <a:path h="1680814" w="127504">
                  <a:moveTo>
                    <a:pt x="0" y="0"/>
                  </a:moveTo>
                  <a:lnTo>
                    <a:pt x="127504" y="0"/>
                  </a:lnTo>
                  <a:lnTo>
                    <a:pt x="127504" y="1680814"/>
                  </a:lnTo>
                  <a:lnTo>
                    <a:pt x="0" y="1680814"/>
                  </a:lnTo>
                  <a:close/>
                </a:path>
              </a:pathLst>
            </a:custGeom>
            <a:gradFill rotWithShape="true">
              <a:gsLst>
                <a:gs pos="0">
                  <a:srgbClr val="00B2FF">
                    <a:alpha val="100000"/>
                  </a:srgbClr>
                </a:gs>
                <a:gs pos="100000">
                  <a:srgbClr val="00E8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7504" cy="17189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84118" y="1881047"/>
            <a:ext cx="8367645" cy="2343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37"/>
              </a:lnSpc>
            </a:pPr>
            <a:r>
              <a:rPr lang="en-US" sz="9930" b="true">
                <a:solidFill>
                  <a:srgbClr val="00E8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STEALTH &amp; PERSISTENCE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7286" y="5133975"/>
            <a:ext cx="10458172" cy="237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6226" indent="-338113" lvl="1">
              <a:lnSpc>
                <a:spcPts val="3789"/>
              </a:lnSpc>
              <a:buFont typeface="Arial"/>
              <a:buChar char="•"/>
            </a:pPr>
            <a:r>
              <a:rPr lang="en-US" sz="3132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Compiled using Nuitka – source code is hidden  </a:t>
            </a:r>
          </a:p>
          <a:p>
            <a:pPr algn="l" marL="676226" indent="-338113" lvl="1">
              <a:lnSpc>
                <a:spcPts val="3789"/>
              </a:lnSpc>
              <a:buFont typeface="Arial"/>
              <a:buChar char="•"/>
            </a:pPr>
            <a:r>
              <a:rPr lang="en-US" sz="3132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Runs as a background process with no console window  </a:t>
            </a:r>
          </a:p>
          <a:p>
            <a:pPr algn="l" marL="676226" indent="-338113" lvl="1">
              <a:lnSpc>
                <a:spcPts val="3789"/>
              </a:lnSpc>
              <a:buFont typeface="Arial"/>
              <a:buChar char="•"/>
            </a:pPr>
            <a:r>
              <a:rPr lang="en-US" sz="3132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Configured to launch automatically on system startup  </a:t>
            </a:r>
          </a:p>
          <a:p>
            <a:pPr algn="l" marL="676226" indent="-338113" lvl="1">
              <a:lnSpc>
                <a:spcPts val="3789"/>
              </a:lnSpc>
              <a:buFont typeface="Arial"/>
              <a:buChar char="•"/>
            </a:pPr>
            <a:r>
              <a:rPr lang="en-US" sz="3132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Minimizes antivirus detection through executable packaging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6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422978"/>
            <a:ext cx="484118" cy="5294786"/>
            <a:chOff x="0" y="0"/>
            <a:chExt cx="127504" cy="13945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504" cy="1394512"/>
            </a:xfrm>
            <a:custGeom>
              <a:avLst/>
              <a:gdLst/>
              <a:ahLst/>
              <a:cxnLst/>
              <a:rect r="r" b="b" t="t" l="l"/>
              <a:pathLst>
                <a:path h="1394512" w="127504">
                  <a:moveTo>
                    <a:pt x="0" y="0"/>
                  </a:moveTo>
                  <a:lnTo>
                    <a:pt x="127504" y="0"/>
                  </a:lnTo>
                  <a:lnTo>
                    <a:pt x="127504" y="1394512"/>
                  </a:lnTo>
                  <a:lnTo>
                    <a:pt x="0" y="1394512"/>
                  </a:lnTo>
                  <a:close/>
                </a:path>
              </a:pathLst>
            </a:custGeom>
            <a:gradFill rotWithShape="true">
              <a:gsLst>
                <a:gs pos="0">
                  <a:srgbClr val="00B2FF">
                    <a:alpha val="100000"/>
                  </a:srgbClr>
                </a:gs>
                <a:gs pos="100000">
                  <a:srgbClr val="00E8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504" cy="14326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9184905" cy="5578341"/>
            <a:chOff x="0" y="0"/>
            <a:chExt cx="1422982" cy="8642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22982" cy="864231"/>
            </a:xfrm>
            <a:custGeom>
              <a:avLst/>
              <a:gdLst/>
              <a:ahLst/>
              <a:cxnLst/>
              <a:rect r="r" b="b" t="t" l="l"/>
              <a:pathLst>
                <a:path h="864231" w="1422982">
                  <a:moveTo>
                    <a:pt x="0" y="0"/>
                  </a:moveTo>
                  <a:lnTo>
                    <a:pt x="1422982" y="0"/>
                  </a:lnTo>
                  <a:lnTo>
                    <a:pt x="1422982" y="864231"/>
                  </a:lnTo>
                  <a:lnTo>
                    <a:pt x="0" y="864231"/>
                  </a:lnTo>
                  <a:close/>
                </a:path>
              </a:pathLst>
            </a:custGeom>
            <a:blipFill>
              <a:blip r:embed="rId2"/>
              <a:stretch>
                <a:fillRect l="0" t="-1454" r="0" b="-1454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7044264"/>
            <a:ext cx="1293743" cy="1101360"/>
          </a:xfrm>
          <a:custGeom>
            <a:avLst/>
            <a:gdLst/>
            <a:ahLst/>
            <a:cxnLst/>
            <a:rect r="r" b="b" t="t" l="l"/>
            <a:pathLst>
              <a:path h="1101360" w="1293743">
                <a:moveTo>
                  <a:pt x="0" y="0"/>
                </a:moveTo>
                <a:lnTo>
                  <a:pt x="1293743" y="0"/>
                </a:lnTo>
                <a:lnTo>
                  <a:pt x="1293743" y="1101360"/>
                </a:lnTo>
                <a:lnTo>
                  <a:pt x="0" y="1101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085394" y="6468947"/>
            <a:ext cx="7202606" cy="3818053"/>
            <a:chOff x="0" y="0"/>
            <a:chExt cx="1896983" cy="10055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96983" cy="1005578"/>
            </a:xfrm>
            <a:custGeom>
              <a:avLst/>
              <a:gdLst/>
              <a:ahLst/>
              <a:cxnLst/>
              <a:rect r="r" b="b" t="t" l="l"/>
              <a:pathLst>
                <a:path h="1005578" w="1896983">
                  <a:moveTo>
                    <a:pt x="0" y="0"/>
                  </a:moveTo>
                  <a:lnTo>
                    <a:pt x="1896983" y="0"/>
                  </a:lnTo>
                  <a:lnTo>
                    <a:pt x="1896983" y="1005578"/>
                  </a:lnTo>
                  <a:lnTo>
                    <a:pt x="0" y="1005578"/>
                  </a:lnTo>
                  <a:close/>
                </a:path>
              </a:pathLst>
            </a:custGeom>
            <a:gradFill rotWithShape="true">
              <a:gsLst>
                <a:gs pos="0">
                  <a:srgbClr val="00B2FF">
                    <a:alpha val="100000"/>
                  </a:srgbClr>
                </a:gs>
                <a:gs pos="100000">
                  <a:srgbClr val="00E8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896983" cy="1043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93743" y="7028714"/>
            <a:ext cx="8334375" cy="1714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61"/>
              </a:lnSpc>
            </a:pPr>
            <a:r>
              <a:rPr lang="en-US" sz="7259" b="true">
                <a:solidFill>
                  <a:srgbClr val="00E8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ETHICAL CONSIDERATIONS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359501" y="-3714507"/>
            <a:ext cx="6583058" cy="6583058"/>
          </a:xfrm>
          <a:custGeom>
            <a:avLst/>
            <a:gdLst/>
            <a:ahLst/>
            <a:cxnLst/>
            <a:rect r="r" b="b" t="t" l="l"/>
            <a:pathLst>
              <a:path h="6583058" w="6583058">
                <a:moveTo>
                  <a:pt x="0" y="0"/>
                </a:moveTo>
                <a:lnTo>
                  <a:pt x="6583058" y="0"/>
                </a:lnTo>
                <a:lnTo>
                  <a:pt x="6583058" y="6583058"/>
                </a:lnTo>
                <a:lnTo>
                  <a:pt x="0" y="65830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144000" y="1175729"/>
            <a:ext cx="8904446" cy="3967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6174" indent="-353087" lvl="1">
              <a:lnSpc>
                <a:spcPts val="3957"/>
              </a:lnSpc>
              <a:buFont typeface="Arial"/>
              <a:buChar char="•"/>
            </a:pPr>
            <a:r>
              <a:rPr lang="en-US" sz="3270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Use only for authorized security testing purposes </a:t>
            </a:r>
          </a:p>
          <a:p>
            <a:pPr algn="just" marL="706174" indent="-353087" lvl="1">
              <a:lnSpc>
                <a:spcPts val="3957"/>
              </a:lnSpc>
              <a:buFont typeface="Arial"/>
              <a:buChar char="•"/>
            </a:pPr>
            <a:r>
              <a:rPr lang="en-US" sz="3270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Keyloggers are illegal without informed user consent  </a:t>
            </a:r>
          </a:p>
          <a:p>
            <a:pPr algn="just" marL="706174" indent="-353087" lvl="1">
              <a:lnSpc>
                <a:spcPts val="3957"/>
              </a:lnSpc>
              <a:buFont typeface="Arial"/>
              <a:buChar char="•"/>
            </a:pPr>
            <a:r>
              <a:rPr lang="en-US" sz="3270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Follows ethical cybersecurity research guidelines  </a:t>
            </a:r>
          </a:p>
          <a:p>
            <a:pPr algn="just" marL="706174" indent="-353087" lvl="1">
              <a:lnSpc>
                <a:spcPts val="3957"/>
              </a:lnSpc>
              <a:buFont typeface="Arial"/>
              <a:buChar char="•"/>
            </a:pPr>
            <a:r>
              <a:rPr lang="en-US" sz="3270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Aims to help understand attacker techniques and improve defenses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DAGtxZat-FM</dc:identifier>
  <dcterms:modified xsi:type="dcterms:W3CDTF">2011-08-01T06:04:30Z</dcterms:modified>
  <cp:revision>1</cp:revision>
  <dc:title>Blue and Black Modern Cyber Security Presentation</dc:title>
</cp:coreProperties>
</file>